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71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4630400" cy="8229600"/>
  <p:notesSz cx="8229600" cy="14630400"/>
  <p:embeddedFontLst>
    <p:embeddedFont>
      <p:font typeface="Garamond" panose="02020404030301010803" pitchFamily="18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4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2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626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651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404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507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548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5778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305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502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88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4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4424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917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007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543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4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2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274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276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276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819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34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41984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45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81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50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809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079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615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93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9459" y="238970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MIGRANTCOORP: MIGRACIÓN DE PLATAFORMAS SIN FISURAS</a:t>
            </a:r>
            <a:endParaRPr lang="en-US" sz="3900" b="1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29460" y="390173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Desarrollo de aplicaciones multiplataforma para PYMES que buscan transformación digital. Una solución integral que combina tecnología avanzada, diseño centrado en el usuario y precios accesibles para impulsar la digitalización de pequeños y medianos negocios en Galicia.</a:t>
            </a:r>
            <a:endParaRPr lang="en-US" sz="1550" dirty="0">
              <a:latin typeface="Aptos" panose="020B00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50A0D36-1106-7D5C-2A04-CFDBD84C32EC}"/>
              </a:ext>
            </a:extLst>
          </p:cNvPr>
          <p:cNvGrpSpPr/>
          <p:nvPr/>
        </p:nvGrpSpPr>
        <p:grpSpPr>
          <a:xfrm>
            <a:off x="1029460" y="5436156"/>
            <a:ext cx="5733290" cy="388382"/>
            <a:chOff x="1029460" y="5436156"/>
            <a:chExt cx="5507593" cy="388382"/>
          </a:xfrm>
        </p:grpSpPr>
        <p:sp>
          <p:nvSpPr>
            <p:cNvPr id="5" name="Shape 2"/>
            <p:cNvSpPr/>
            <p:nvPr/>
          </p:nvSpPr>
          <p:spPr>
            <a:xfrm>
              <a:off x="1029460" y="5443776"/>
              <a:ext cx="2950012" cy="373142"/>
            </a:xfrm>
            <a:prstGeom prst="roundRect">
              <a:avLst>
                <a:gd name="adj" fmla="val 6383"/>
              </a:avLst>
            </a:prstGeom>
            <a:solidFill>
              <a:srgbClr val="ECE6DF"/>
            </a:solidFill>
            <a:ln/>
          </p:spPr>
          <p:txBody>
            <a:bodyPr/>
            <a:lstStyle/>
            <a:p>
              <a:endParaRPr lang="es-ES" sz="2000">
                <a:latin typeface="Aptos" panose="020B000402020202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148522" y="5503307"/>
              <a:ext cx="2711887" cy="2540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1400" dirty="0">
                  <a:solidFill>
                    <a:srgbClr val="746558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DESARROLLO MULTIPLATAFORMA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  <p:sp>
          <p:nvSpPr>
            <p:cNvPr id="7" name="Shape 4"/>
            <p:cNvSpPr/>
            <p:nvPr/>
          </p:nvSpPr>
          <p:spPr>
            <a:xfrm>
              <a:off x="4078650" y="5436156"/>
              <a:ext cx="2458403" cy="388382"/>
            </a:xfrm>
            <a:prstGeom prst="roundRect">
              <a:avLst>
                <a:gd name="adj" fmla="val 6132"/>
              </a:avLst>
            </a:prstGeom>
            <a:noFill/>
            <a:ln w="7620">
              <a:solidFill>
                <a:srgbClr val="D3C5B6"/>
              </a:solidFill>
              <a:prstDash val="solid"/>
            </a:ln>
          </p:spPr>
          <p:txBody>
            <a:bodyPr/>
            <a:lstStyle/>
            <a:p>
              <a:pPr algn="ctr"/>
              <a:endParaRPr lang="es-ES" sz="2000" dirty="0">
                <a:latin typeface="Aptos" panose="020B000402020202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4205333" y="5503307"/>
              <a:ext cx="2205038" cy="2540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1400" dirty="0">
                  <a:solidFill>
                    <a:srgbClr val="D3C5B6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TRANSFORMACIÓN DIGITAL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4098" name="Picture 2" descr="Las 15 mejores herramientas de migración de datos en 2026">
            <a:extLst>
              <a:ext uri="{FF2B5EF4-FFF2-40B4-BE49-F238E27FC236}">
                <a16:creationId xmlns:a16="http://schemas.microsoft.com/office/drawing/2014/main" id="{79BB6CAF-33D3-80C6-19BC-C38529468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/>
          <a:stretch>
            <a:fillRect/>
          </a:stretch>
        </p:blipFill>
        <p:spPr bwMode="auto">
          <a:xfrm>
            <a:off x="8839201" y="739774"/>
            <a:ext cx="5048250" cy="6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474"/>
            <a:ext cx="99504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CANALES DE DISTRIBUCIÓN Y MARKETING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3DEF229-C31A-F571-5093-4688BA3F16B7}"/>
              </a:ext>
            </a:extLst>
          </p:cNvPr>
          <p:cNvGrpSpPr/>
          <p:nvPr/>
        </p:nvGrpSpPr>
        <p:grpSpPr>
          <a:xfrm>
            <a:off x="1314198" y="2264943"/>
            <a:ext cx="5965231" cy="2205275"/>
            <a:chOff x="793789" y="2315447"/>
            <a:chExt cx="5965231" cy="2205275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043F7DC6-27C6-A70B-DD57-9A3967032FE6}"/>
                </a:ext>
              </a:extLst>
            </p:cNvPr>
            <p:cNvSpPr/>
            <p:nvPr/>
          </p:nvSpPr>
          <p:spPr>
            <a:xfrm>
              <a:off x="793789" y="2315447"/>
              <a:ext cx="5814401" cy="220527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003">
              <a:schemeClr val="dk2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577E471-40AF-9C4E-7619-A554C199D8AC}"/>
                </a:ext>
              </a:extLst>
            </p:cNvPr>
            <p:cNvGrpSpPr/>
            <p:nvPr/>
          </p:nvGrpSpPr>
          <p:grpSpPr>
            <a:xfrm>
              <a:off x="944619" y="2517219"/>
              <a:ext cx="5814401" cy="1827318"/>
              <a:chOff x="793790" y="2517219"/>
              <a:chExt cx="6397347" cy="1827318"/>
            </a:xfrm>
          </p:grpSpPr>
          <p:pic>
            <p:nvPicPr>
              <p:cNvPr id="3" name="Image 0" descr="preencoded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790" y="2517219"/>
                <a:ext cx="595313" cy="595313"/>
              </a:xfrm>
              <a:prstGeom prst="rect">
                <a:avLst/>
              </a:prstGeom>
            </p:spPr>
          </p:pic>
          <p:sp>
            <p:nvSpPr>
              <p:cNvPr id="4" name="Text 1"/>
              <p:cNvSpPr/>
              <p:nvPr/>
            </p:nvSpPr>
            <p:spPr>
              <a:xfrm>
                <a:off x="793790" y="3351450"/>
                <a:ext cx="2480905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WEB CORPORATIVA</a:t>
                </a:r>
                <a:endParaRPr lang="en-US" sz="1950" b="1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5" name="Text 2"/>
              <p:cNvSpPr/>
              <p:nvPr/>
            </p:nvSpPr>
            <p:spPr>
              <a:xfrm>
                <a:off x="793790" y="3709458"/>
                <a:ext cx="6397347" cy="63507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latin typeface="Aptos" panose="020B0004020202020204" pitchFamily="34" charset="0"/>
                    <a:ea typeface="Gelasio" pitchFamily="34" charset="-122"/>
                    <a:cs typeface="Gelasio" pitchFamily="34" charset="-120"/>
                  </a:rPr>
                  <a:t>Hub central con portafolio de proyectos, blog técnico sobre digitalización para PYMES y testimonios de clientes.</a:t>
                </a:r>
                <a:endParaRPr lang="en-US" sz="1550" dirty="0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43B3F07-AB47-7196-4696-F14D48F745C8}"/>
              </a:ext>
            </a:extLst>
          </p:cNvPr>
          <p:cNvGrpSpPr/>
          <p:nvPr/>
        </p:nvGrpSpPr>
        <p:grpSpPr>
          <a:xfrm>
            <a:off x="7624516" y="2264943"/>
            <a:ext cx="5814401" cy="2205275"/>
            <a:chOff x="7279429" y="2368392"/>
            <a:chExt cx="5814401" cy="2205275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C8A8582-05A9-D2EA-4D49-779CA0845320}"/>
                </a:ext>
              </a:extLst>
            </p:cNvPr>
            <p:cNvSpPr/>
            <p:nvPr/>
          </p:nvSpPr>
          <p:spPr>
            <a:xfrm>
              <a:off x="7279429" y="2368392"/>
              <a:ext cx="5814401" cy="220527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003">
              <a:schemeClr val="dk2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D3413229-66B3-EA82-9E5A-6FC53B0115C4}"/>
                </a:ext>
              </a:extLst>
            </p:cNvPr>
            <p:cNvGrpSpPr/>
            <p:nvPr/>
          </p:nvGrpSpPr>
          <p:grpSpPr>
            <a:xfrm>
              <a:off x="7439144" y="2517219"/>
              <a:ext cx="5588699" cy="1907619"/>
              <a:chOff x="7439144" y="2517219"/>
              <a:chExt cx="6397466" cy="1907619"/>
            </a:xfrm>
          </p:grpSpPr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39144" y="2517219"/>
                <a:ext cx="595313" cy="595313"/>
              </a:xfrm>
              <a:prstGeom prst="rect">
                <a:avLst/>
              </a:prstGeom>
            </p:spPr>
          </p:pic>
          <p:sp>
            <p:nvSpPr>
              <p:cNvPr id="7" name="Text 3"/>
              <p:cNvSpPr/>
              <p:nvPr/>
            </p:nvSpPr>
            <p:spPr>
              <a:xfrm>
                <a:off x="7439144" y="3360539"/>
                <a:ext cx="2480905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REDES SOCIALES</a:t>
                </a:r>
                <a:endParaRPr lang="en-US" sz="1950" b="1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8" name="Text 4"/>
              <p:cNvSpPr/>
              <p:nvPr/>
            </p:nvSpPr>
            <p:spPr>
              <a:xfrm>
                <a:off x="7439144" y="3789759"/>
                <a:ext cx="6397466" cy="63507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latin typeface="Aptos" panose="020B0004020202020204" pitchFamily="34" charset="0"/>
                    <a:ea typeface="Gelasio" pitchFamily="34" charset="-122"/>
                    <a:cs typeface="Gelasio" pitchFamily="34" charset="-120"/>
                  </a:rPr>
                  <a:t>LinkedIn para conexiones B2B e Instagram para mostrar el proceso de desarrollo y casos de éxito visuales.</a:t>
                </a:r>
                <a:endParaRPr lang="en-US" sz="1550" dirty="0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A345FDB-928D-F65C-9769-A80C8686009A}"/>
              </a:ext>
            </a:extLst>
          </p:cNvPr>
          <p:cNvGrpSpPr/>
          <p:nvPr/>
        </p:nvGrpSpPr>
        <p:grpSpPr>
          <a:xfrm>
            <a:off x="1314198" y="4768013"/>
            <a:ext cx="5814401" cy="2205275"/>
            <a:chOff x="793790" y="4743567"/>
            <a:chExt cx="5814401" cy="2205275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46EEE4AC-5E3C-E62B-4F91-1088D4D193CF}"/>
                </a:ext>
              </a:extLst>
            </p:cNvPr>
            <p:cNvSpPr/>
            <p:nvPr/>
          </p:nvSpPr>
          <p:spPr>
            <a:xfrm>
              <a:off x="793790" y="4743567"/>
              <a:ext cx="5814401" cy="220527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003">
              <a:schemeClr val="dk2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CBF701-7D7C-ECA4-15B3-8B9D03FF5B90}"/>
                </a:ext>
              </a:extLst>
            </p:cNvPr>
            <p:cNvGrpSpPr/>
            <p:nvPr/>
          </p:nvGrpSpPr>
          <p:grpSpPr>
            <a:xfrm>
              <a:off x="944619" y="4821674"/>
              <a:ext cx="5529736" cy="1714423"/>
              <a:chOff x="793789" y="4821674"/>
              <a:chExt cx="6406114" cy="1714423"/>
            </a:xfrm>
          </p:grpSpPr>
          <p:pic>
            <p:nvPicPr>
              <p:cNvPr id="9" name="Image 2" descr="preencoded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3790" y="4821674"/>
                <a:ext cx="595313" cy="595313"/>
              </a:xfrm>
              <a:prstGeom prst="rect">
                <a:avLst/>
              </a:prstGeom>
            </p:spPr>
          </p:pic>
          <p:sp>
            <p:nvSpPr>
              <p:cNvPr id="10" name="Text 5"/>
              <p:cNvSpPr/>
              <p:nvPr/>
            </p:nvSpPr>
            <p:spPr>
              <a:xfrm>
                <a:off x="793789" y="5545138"/>
                <a:ext cx="3130511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MARKETING DE PROXIMIDAD</a:t>
                </a:r>
                <a:endParaRPr lang="en-US" sz="1950" b="1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1" name="Text 6"/>
              <p:cNvSpPr/>
              <p:nvPr/>
            </p:nvSpPr>
            <p:spPr>
              <a:xfrm>
                <a:off x="802556" y="5901018"/>
                <a:ext cx="6397347" cy="63507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latin typeface="Aptos" panose="020B0004020202020204" pitchFamily="34" charset="0"/>
                    <a:ea typeface="Gelasio" pitchFamily="34" charset="-122"/>
                    <a:cs typeface="Gelasio" pitchFamily="34" charset="-120"/>
                  </a:rPr>
                  <a:t>Colaboraciones con asociaciones como AXEGA y CEV, participación en eventos como "Vigo Emprende" y "Galicia Startups".</a:t>
                </a:r>
                <a:endParaRPr lang="en-US" sz="1550" dirty="0">
                  <a:latin typeface="Aptos" panose="020B0004020202020204" pitchFamily="34" charset="0"/>
                </a:endParaRPr>
              </a:p>
            </p:txBody>
          </p:sp>
        </p:grp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3783AF0-1DEA-9C70-26FE-3197431A6E40}"/>
              </a:ext>
            </a:extLst>
          </p:cNvPr>
          <p:cNvGrpSpPr/>
          <p:nvPr/>
        </p:nvGrpSpPr>
        <p:grpSpPr>
          <a:xfrm>
            <a:off x="7630373" y="4768012"/>
            <a:ext cx="5814401" cy="2205275"/>
            <a:chOff x="7285286" y="4743567"/>
            <a:chExt cx="5814401" cy="2205275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F766F769-8285-DD04-B1A0-EF822B5A952C}"/>
                </a:ext>
              </a:extLst>
            </p:cNvPr>
            <p:cNvSpPr/>
            <p:nvPr/>
          </p:nvSpPr>
          <p:spPr>
            <a:xfrm>
              <a:off x="7285286" y="4743567"/>
              <a:ext cx="5814401" cy="220527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003">
              <a:schemeClr val="dk2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53EF49B-AF8A-1FC7-2FDE-869E5EEC211D}"/>
                </a:ext>
              </a:extLst>
            </p:cNvPr>
            <p:cNvGrpSpPr/>
            <p:nvPr/>
          </p:nvGrpSpPr>
          <p:grpSpPr>
            <a:xfrm>
              <a:off x="7439144" y="4821674"/>
              <a:ext cx="5588699" cy="1907619"/>
              <a:chOff x="7439144" y="4821674"/>
              <a:chExt cx="6397466" cy="1907619"/>
            </a:xfrm>
          </p:grpSpPr>
          <p:pic>
            <p:nvPicPr>
              <p:cNvPr id="12" name="Image 3" descr="preencoded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39144" y="4821674"/>
                <a:ext cx="595313" cy="595313"/>
              </a:xfrm>
              <a:prstGeom prst="rect">
                <a:avLst/>
              </a:prstGeom>
            </p:spPr>
          </p:pic>
          <p:sp>
            <p:nvSpPr>
              <p:cNvPr id="13" name="Text 7"/>
              <p:cNvSpPr/>
              <p:nvPr/>
            </p:nvSpPr>
            <p:spPr>
              <a:xfrm>
                <a:off x="7439144" y="5664994"/>
                <a:ext cx="3565278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PROGRAMA DE REFERIDOS</a:t>
                </a:r>
                <a:endParaRPr lang="en-US" sz="1950" b="1" dirty="0">
                  <a:latin typeface="Aptos" panose="020B0004020202020204" pitchFamily="34" charset="0"/>
                </a:endParaRPr>
              </a:p>
            </p:txBody>
          </p:sp>
          <p:sp>
            <p:nvSpPr>
              <p:cNvPr id="14" name="Text 8"/>
              <p:cNvSpPr/>
              <p:nvPr/>
            </p:nvSpPr>
            <p:spPr>
              <a:xfrm>
                <a:off x="7439144" y="6094214"/>
                <a:ext cx="6397466" cy="63507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latin typeface="Aptos" panose="020B0004020202020204" pitchFamily="34" charset="0"/>
                    <a:ea typeface="Gelasio" pitchFamily="34" charset="-122"/>
                    <a:cs typeface="Gelasio" pitchFamily="34" charset="-120"/>
                  </a:rPr>
                  <a:t>Incentivos para clientes satisfechos que recomienden el servicio mediante descuentos o bonificaciones.</a:t>
                </a:r>
                <a:endParaRPr lang="en-US" sz="1550" dirty="0">
                  <a:latin typeface="Aptos" panose="020B00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357459B-529A-B698-0330-0A13F7713580}"/>
              </a:ext>
            </a:extLst>
          </p:cNvPr>
          <p:cNvSpPr>
            <a:spLocks/>
          </p:cNvSpPr>
          <p:nvPr/>
        </p:nvSpPr>
        <p:spPr>
          <a:xfrm>
            <a:off x="9140934" y="2334221"/>
            <a:ext cx="3793926" cy="2368606"/>
          </a:xfrm>
          <a:prstGeom prst="roundRect">
            <a:avLst/>
          </a:prstGeom>
        </p:spPr>
        <p:style>
          <a:lnRef idx="2">
            <a:schemeClr val="accent6"/>
          </a:lnRef>
          <a:fillRef idx="1003">
            <a:schemeClr val="dk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1102340" y="1142464"/>
            <a:ext cx="88000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ESTRUCTURA DE COSTES E INVERSIÓN</a:t>
            </a:r>
            <a:endParaRPr lang="en-US" sz="3900" b="1" dirty="0">
              <a:latin typeface="Aptos" panose="020B0004020202020204" pitchFamily="34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C28C046-E85A-0697-2C7E-5668F5F2AA0E}"/>
              </a:ext>
            </a:extLst>
          </p:cNvPr>
          <p:cNvGrpSpPr/>
          <p:nvPr/>
        </p:nvGrpSpPr>
        <p:grpSpPr>
          <a:xfrm>
            <a:off x="1019175" y="2247305"/>
            <a:ext cx="7855768" cy="4622125"/>
            <a:chOff x="793790" y="2247305"/>
            <a:chExt cx="8308300" cy="4622125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247305"/>
              <a:ext cx="8308300" cy="4423648"/>
            </a:xfrm>
            <a:prstGeom prst="rect">
              <a:avLst/>
            </a:prstGeom>
          </p:spPr>
        </p:pic>
        <p:sp>
          <p:nvSpPr>
            <p:cNvPr id="4" name="Shape 1"/>
            <p:cNvSpPr/>
            <p:nvPr/>
          </p:nvSpPr>
          <p:spPr>
            <a:xfrm>
              <a:off x="1249799" y="6670953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30271D"/>
            </a:solidFill>
            <a:ln/>
          </p:spPr>
          <p:txBody>
            <a:bodyPr/>
            <a:lstStyle/>
            <a:p>
              <a:endParaRPr lang="es-ES" dirty="0">
                <a:solidFill>
                  <a:srgbClr val="C00000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1509117" y="6670953"/>
              <a:ext cx="1247418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Equipamiento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6" name="Shape 3"/>
            <p:cNvSpPr/>
            <p:nvPr/>
          </p:nvSpPr>
          <p:spPr>
            <a:xfrm>
              <a:off x="3373279" y="6670953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66523D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3632597" y="6670953"/>
              <a:ext cx="774621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Software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5502354" y="6670953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9C7E5E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761673" y="6670953"/>
              <a:ext cx="746760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Asesoría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10" name="Shape 7"/>
            <p:cNvSpPr/>
            <p:nvPr/>
          </p:nvSpPr>
          <p:spPr>
            <a:xfrm>
              <a:off x="7139226" y="6670953"/>
              <a:ext cx="198358" cy="198358"/>
            </a:xfrm>
            <a:prstGeom prst="roundRect">
              <a:avLst>
                <a:gd name="adj" fmla="val 9220"/>
              </a:avLst>
            </a:prstGeom>
            <a:solidFill>
              <a:srgbClr val="BEA993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7398544" y="6670953"/>
              <a:ext cx="1470065" cy="1984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Fondo Maniobra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</p:grpSp>
      <p:sp>
        <p:nvSpPr>
          <p:cNvPr id="12" name="Text 9"/>
          <p:cNvSpPr/>
          <p:nvPr/>
        </p:nvSpPr>
        <p:spPr>
          <a:xfrm>
            <a:off x="9432636" y="2612611"/>
            <a:ext cx="30560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INVERSIÓN INICIAL: 3.300€</a:t>
            </a:r>
            <a:endParaRPr lang="en-US" sz="1950" b="1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432637" y="2977895"/>
            <a:ext cx="3292764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Portátil alto rendimiento (1.700€)</a:t>
            </a:r>
            <a:endParaRPr lang="en-US" sz="155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Smartphone de prueba (200€)</a:t>
            </a:r>
            <a:endParaRPr lang="en-US" sz="155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Monitor secundario (120€)</a:t>
            </a:r>
            <a:endParaRPr lang="en-US" sz="155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Licencias software (350€)</a:t>
            </a:r>
            <a:endParaRPr lang="en-US" sz="155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Asesoría legal inicial (200€)</a:t>
            </a:r>
            <a:endParaRPr lang="en-US" sz="1550" dirty="0">
              <a:latin typeface="Aptos" panose="020B0004020202020204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A974613-5266-55ED-D337-21313CC6A348}"/>
              </a:ext>
            </a:extLst>
          </p:cNvPr>
          <p:cNvGrpSpPr/>
          <p:nvPr/>
        </p:nvGrpSpPr>
        <p:grpSpPr>
          <a:xfrm>
            <a:off x="9140934" y="4885253"/>
            <a:ext cx="4483953" cy="1984177"/>
            <a:chOff x="9360158" y="4702708"/>
            <a:chExt cx="4483953" cy="1984177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261A201-2379-3084-E6E7-0537D480A6AE}"/>
                </a:ext>
              </a:extLst>
            </p:cNvPr>
            <p:cNvGrpSpPr/>
            <p:nvPr/>
          </p:nvGrpSpPr>
          <p:grpSpPr>
            <a:xfrm>
              <a:off x="9360158" y="4702708"/>
              <a:ext cx="4374892" cy="1968245"/>
              <a:chOff x="9360158" y="4702708"/>
              <a:chExt cx="4374892" cy="1968245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7DC41A28-22FB-0B77-21CF-D26B9F04F2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360158" y="4702708"/>
                <a:ext cx="4374892" cy="19682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003">
                <a:schemeClr val="dk2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14" name="Text 11"/>
              <p:cNvSpPr/>
              <p:nvPr/>
            </p:nvSpPr>
            <p:spPr>
              <a:xfrm>
                <a:off x="9592865" y="5012866"/>
                <a:ext cx="3502223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950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COSTES FIJOS ANUALES: 2.670€</a:t>
                </a:r>
                <a:endParaRPr lang="en-US" sz="1950" b="1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5" name="Text 12"/>
            <p:cNvSpPr/>
            <p:nvPr/>
          </p:nvSpPr>
          <p:spPr>
            <a:xfrm>
              <a:off x="9593818" y="5416726"/>
              <a:ext cx="4250293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Incluye seguro responsabilidad civil (400€), software renovable (350€), marketing digital (600€), gestoría (400€) y material oficina (200€).</a:t>
              </a:r>
              <a:endParaRPr lang="en-US" sz="1550" dirty="0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767"/>
            <a:ext cx="113791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PROYECCIONES FINANCIERAS: PRIMEROS 3 AÑOS</a:t>
            </a:r>
            <a:endParaRPr lang="en-US" sz="4000" dirty="0">
              <a:latin typeface="Aptos" panose="020B0004020202020204" pitchFamily="34" charset="0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873B95B-1EF2-56C1-0B15-C5C97169D4C5}"/>
              </a:ext>
            </a:extLst>
          </p:cNvPr>
          <p:cNvGrpSpPr/>
          <p:nvPr/>
        </p:nvGrpSpPr>
        <p:grpSpPr>
          <a:xfrm>
            <a:off x="1078184" y="2429232"/>
            <a:ext cx="3641049" cy="3738144"/>
            <a:chOff x="793790" y="2429232"/>
            <a:chExt cx="4025741" cy="3738144"/>
          </a:xfrm>
        </p:grpSpPr>
        <p:sp>
          <p:nvSpPr>
            <p:cNvPr id="3" name="Text 1"/>
            <p:cNvSpPr/>
            <p:nvPr/>
          </p:nvSpPr>
          <p:spPr>
            <a:xfrm>
              <a:off x="793790" y="2429232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1</a:t>
              </a:r>
              <a:endParaRPr lang="en-US" sz="2300" b="1" dirty="0">
                <a:latin typeface="Aptos" panose="020B000402020202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2999661"/>
              <a:ext cx="4025741" cy="8558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6700"/>
                </a:lnSpc>
                <a:buNone/>
              </a:pPr>
              <a:r>
                <a:rPr lang="en-US" sz="53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24.000€</a:t>
              </a:r>
              <a:endParaRPr lang="en-US" sz="5350" dirty="0">
                <a:latin typeface="Aptos" panose="020B0004020202020204" pitchFamily="34" charset="0"/>
              </a:endParaRPr>
            </a:p>
          </p:txBody>
        </p:sp>
        <p:sp>
          <p:nvSpPr>
            <p:cNvPr id="5" name="Shape 3"/>
            <p:cNvSpPr/>
            <p:nvPr/>
          </p:nvSpPr>
          <p:spPr>
            <a:xfrm>
              <a:off x="793790" y="4177903"/>
              <a:ext cx="3364587" cy="248007"/>
            </a:xfrm>
            <a:prstGeom prst="roundRect">
              <a:avLst>
                <a:gd name="adj" fmla="val 1200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793790" y="4177903"/>
              <a:ext cx="1110258" cy="248007"/>
            </a:xfrm>
            <a:prstGeom prst="roundRect">
              <a:avLst>
                <a:gd name="adj" fmla="val 12004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4307205" y="4177903"/>
              <a:ext cx="512326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9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33%</a:t>
              </a:r>
              <a:endParaRPr lang="en-US" sz="1950" dirty="0">
                <a:latin typeface="Aptos" panose="020B0004020202020204" pitchFamily="34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93790" y="4673918"/>
              <a:ext cx="4025741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INGRESOS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93790" y="5214699"/>
              <a:ext cx="4025741" cy="9526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Proyectos completados: 8-10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Clientes recurrentes: Inicio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Punto de equilibrio: Mes 4-5</a:t>
              </a:r>
              <a:endParaRPr lang="en-US" sz="155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6E1CC8E-B414-8691-562A-09EA9A66CFCC}"/>
              </a:ext>
            </a:extLst>
          </p:cNvPr>
          <p:cNvGrpSpPr/>
          <p:nvPr/>
        </p:nvGrpSpPr>
        <p:grpSpPr>
          <a:xfrm>
            <a:off x="5363106" y="2429232"/>
            <a:ext cx="3933411" cy="3738144"/>
            <a:chOff x="5311259" y="2429232"/>
            <a:chExt cx="4024313" cy="3738144"/>
          </a:xfrm>
        </p:grpSpPr>
        <p:sp>
          <p:nvSpPr>
            <p:cNvPr id="10" name="Text 8"/>
            <p:cNvSpPr/>
            <p:nvPr/>
          </p:nvSpPr>
          <p:spPr>
            <a:xfrm>
              <a:off x="5311259" y="2429232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2</a:t>
              </a:r>
              <a:endParaRPr lang="en-US" sz="2300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5311259" y="2999661"/>
              <a:ext cx="4024313" cy="8558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6700"/>
                </a:lnSpc>
                <a:buNone/>
              </a:pPr>
              <a:r>
                <a:rPr lang="en-US" sz="53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48.000€</a:t>
              </a:r>
              <a:endParaRPr lang="en-US" sz="5350" dirty="0">
                <a:latin typeface="Aptos" panose="020B0004020202020204" pitchFamily="34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5311259" y="4177903"/>
              <a:ext cx="3373993" cy="248007"/>
            </a:xfrm>
            <a:prstGeom prst="roundRect">
              <a:avLst>
                <a:gd name="adj" fmla="val 1200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5311259" y="4177903"/>
              <a:ext cx="2260521" cy="248007"/>
            </a:xfrm>
            <a:prstGeom prst="roundRect">
              <a:avLst>
                <a:gd name="adj" fmla="val 12004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8834080" y="4177903"/>
              <a:ext cx="501491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9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67%</a:t>
              </a:r>
              <a:endParaRPr lang="en-US" sz="1950" dirty="0">
                <a:latin typeface="Aptos" panose="020B0004020202020204" pitchFamily="34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5311259" y="4673918"/>
              <a:ext cx="4024313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INGRESOS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5311259" y="5214699"/>
              <a:ext cx="4024313" cy="9526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Ingresos recurrentes: 8-10 clientes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Colaborador junior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ROI proyectado: 320%</a:t>
              </a:r>
              <a:endParaRPr lang="en-US" sz="155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B4AAB48-D9D4-3CD7-52FD-3EFBF8102AF6}"/>
              </a:ext>
            </a:extLst>
          </p:cNvPr>
          <p:cNvGrpSpPr/>
          <p:nvPr/>
        </p:nvGrpSpPr>
        <p:grpSpPr>
          <a:xfrm>
            <a:off x="9999538" y="2429232"/>
            <a:ext cx="3641049" cy="3738144"/>
            <a:chOff x="9827300" y="2429232"/>
            <a:chExt cx="4024313" cy="3738144"/>
          </a:xfrm>
        </p:grpSpPr>
        <p:sp>
          <p:nvSpPr>
            <p:cNvPr id="17" name="Text 15"/>
            <p:cNvSpPr/>
            <p:nvPr/>
          </p:nvSpPr>
          <p:spPr>
            <a:xfrm>
              <a:off x="9827300" y="2429232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3</a:t>
              </a:r>
              <a:endParaRPr lang="en-US" sz="2300" b="1" dirty="0">
                <a:latin typeface="Aptos" panose="020B0004020202020204" pitchFamily="34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827300" y="2999661"/>
              <a:ext cx="4024313" cy="8558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6700"/>
                </a:lnSpc>
                <a:buNone/>
              </a:pPr>
              <a:r>
                <a:rPr lang="en-US" sz="53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72.000€</a:t>
              </a:r>
              <a:endParaRPr lang="en-US" sz="5350" dirty="0">
                <a:latin typeface="Aptos" panose="020B0004020202020204" pitchFamily="34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9827300" y="4177903"/>
              <a:ext cx="3210639" cy="248007"/>
            </a:xfrm>
            <a:prstGeom prst="roundRect">
              <a:avLst>
                <a:gd name="adj" fmla="val 1200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9827300" y="4177903"/>
              <a:ext cx="3210639" cy="248007"/>
            </a:xfrm>
            <a:prstGeom prst="roundRect">
              <a:avLst>
                <a:gd name="adj" fmla="val 12004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3186767" y="4177903"/>
              <a:ext cx="664845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95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100%</a:t>
              </a:r>
              <a:endParaRPr lang="en-US" sz="1950" dirty="0">
                <a:latin typeface="Aptos" panose="020B0004020202020204" pitchFamily="34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9827300" y="4673918"/>
              <a:ext cx="4024313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INGRESOS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9827300" y="5214699"/>
              <a:ext cx="4024313" cy="9526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Productos propios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Expansión regional</a:t>
              </a:r>
              <a:endParaRPr lang="en-US" sz="1550" dirty="0">
                <a:latin typeface="Aptos" panose="020B0004020202020204" pitchFamily="34" charset="0"/>
              </a:endParaRPr>
            </a:p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155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Ingresos pasivos</a:t>
              </a:r>
              <a:endParaRPr lang="en-US" sz="155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C1331C9-3592-3301-E0C6-DA80A7239E6F}"/>
              </a:ext>
            </a:extLst>
          </p:cNvPr>
          <p:cNvGrpSpPr/>
          <p:nvPr/>
        </p:nvGrpSpPr>
        <p:grpSpPr>
          <a:xfrm>
            <a:off x="1193069" y="6449672"/>
            <a:ext cx="5283931" cy="934641"/>
            <a:chOff x="1193069" y="6449672"/>
            <a:chExt cx="4836257" cy="934641"/>
          </a:xfrm>
        </p:grpSpPr>
        <p:sp>
          <p:nvSpPr>
            <p:cNvPr id="24" name="Text 22"/>
            <p:cNvSpPr/>
            <p:nvPr/>
          </p:nvSpPr>
          <p:spPr>
            <a:xfrm>
              <a:off x="1311052" y="6603680"/>
              <a:ext cx="4718274" cy="6266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Modelo de crecimiento sostenible basado en proyectos</a:t>
              </a:r>
            </a:p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de desarrollo e ingresos recurrentes de mantenimiento.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28" name="Shape 15">
              <a:extLst>
                <a:ext uri="{FF2B5EF4-FFF2-40B4-BE49-F238E27FC236}">
                  <a16:creationId xmlns:a16="http://schemas.microsoft.com/office/drawing/2014/main" id="{AED6175E-0130-429D-A25C-D43638D21CED}"/>
                </a:ext>
              </a:extLst>
            </p:cNvPr>
            <p:cNvSpPr/>
            <p:nvPr/>
          </p:nvSpPr>
          <p:spPr>
            <a:xfrm>
              <a:off x="1193069" y="6449672"/>
              <a:ext cx="42205" cy="934641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b="1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bre de negocios que busca una visión orientada al futuro  Ilustración">
            <a:extLst>
              <a:ext uri="{FF2B5EF4-FFF2-40B4-BE49-F238E27FC236}">
                <a16:creationId xmlns:a16="http://schemas.microsoft.com/office/drawing/2014/main" id="{13678BAB-8678-D26C-8515-7C14553A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3190">
            <a:off x="7569476" y="632782"/>
            <a:ext cx="6709954" cy="670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880434" y="875942"/>
            <a:ext cx="8355696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VISIÓN DE FUTURO: MIGRANTCOORP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57813" y="1558468"/>
            <a:ext cx="7190837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MigrantCoorp nace con la misión de democratizar el acceso a la tecnología móvil para PYMES gallegas, ofreciendo soluciones de calidad profesional a precios accesibles. Con una inversión inicial controlada de 3.300€ y un modelo de negocio sostenible basado en proyectos de desarrollo e ingresos recurrentes por mantenimiento, el proyecto está diseñado para crecer de forma orgánica.</a:t>
            </a:r>
            <a:endParaRPr lang="en-US" sz="1600" dirty="0">
              <a:latin typeface="Aptos" panose="020B000402020202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17FE2ED-EAAF-A074-2B9E-977F30D9B8F3}"/>
              </a:ext>
            </a:extLst>
          </p:cNvPr>
          <p:cNvGrpSpPr/>
          <p:nvPr/>
        </p:nvGrpSpPr>
        <p:grpSpPr>
          <a:xfrm>
            <a:off x="989227" y="5064323"/>
            <a:ext cx="6654081" cy="1087398"/>
            <a:chOff x="1012094" y="5064323"/>
            <a:chExt cx="7323848" cy="1087398"/>
          </a:xfrm>
        </p:grpSpPr>
        <p:sp>
          <p:nvSpPr>
            <p:cNvPr id="13" name="Text 10"/>
            <p:cNvSpPr/>
            <p:nvPr/>
          </p:nvSpPr>
          <p:spPr>
            <a:xfrm>
              <a:off x="1012095" y="5064323"/>
              <a:ext cx="173443" cy="2275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03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14" name="Shape 11"/>
            <p:cNvSpPr/>
            <p:nvPr/>
          </p:nvSpPr>
          <p:spPr>
            <a:xfrm>
              <a:off x="1012094" y="5373647"/>
              <a:ext cx="7323847" cy="81796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400">
                <a:latin typeface="Aptos" panose="020B0004020202020204" pitchFamily="34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1012095" y="5487471"/>
              <a:ext cx="2182158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3: Escalabilidad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1012095" y="5872281"/>
              <a:ext cx="7323847" cy="2794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Desarrollar productos propios y expandir a otras regiones</a:t>
              </a:r>
              <a:endParaRPr lang="en-US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627879E-4AEC-7AEA-FF03-3F1A1D6C0EB2}"/>
              </a:ext>
            </a:extLst>
          </p:cNvPr>
          <p:cNvGrpSpPr/>
          <p:nvPr/>
        </p:nvGrpSpPr>
        <p:grpSpPr>
          <a:xfrm>
            <a:off x="1012094" y="6449672"/>
            <a:ext cx="6160231" cy="991316"/>
            <a:chOff x="1012094" y="6362342"/>
            <a:chExt cx="6673186" cy="991316"/>
          </a:xfrm>
        </p:grpSpPr>
        <p:sp>
          <p:nvSpPr>
            <p:cNvPr id="17" name="Text 14"/>
            <p:cNvSpPr/>
            <p:nvPr/>
          </p:nvSpPr>
          <p:spPr>
            <a:xfrm>
              <a:off x="1221724" y="6370915"/>
              <a:ext cx="6463556" cy="9827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"La transformación digital no es el futuro, es el presente. MigrantCoorp está aquí para hacer que cada PYME pueda aprovechar esa oportunidad."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8" name="Shape 15"/>
            <p:cNvSpPr/>
            <p:nvPr/>
          </p:nvSpPr>
          <p:spPr>
            <a:xfrm>
              <a:off x="1012094" y="6362342"/>
              <a:ext cx="45719" cy="934641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>
                <a:latin typeface="Aptos" panose="020B000402020202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F358A87-2FF6-3ECD-8525-3FBBAFB0A80C}"/>
              </a:ext>
            </a:extLst>
          </p:cNvPr>
          <p:cNvGrpSpPr/>
          <p:nvPr/>
        </p:nvGrpSpPr>
        <p:grpSpPr>
          <a:xfrm>
            <a:off x="989227" y="3280052"/>
            <a:ext cx="3081123" cy="1632467"/>
            <a:chOff x="989227" y="3280052"/>
            <a:chExt cx="3081123" cy="1632467"/>
          </a:xfrm>
        </p:grpSpPr>
        <p:sp>
          <p:nvSpPr>
            <p:cNvPr id="5" name="Text 2"/>
            <p:cNvSpPr/>
            <p:nvPr/>
          </p:nvSpPr>
          <p:spPr>
            <a:xfrm>
              <a:off x="1012095" y="3280052"/>
              <a:ext cx="173443" cy="2275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01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012095" y="3703200"/>
              <a:ext cx="224330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1: Consolidación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1012095" y="4088011"/>
              <a:ext cx="3058255" cy="8245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Completar 8-10 proyectos y establecer base de clientes recurrentes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0" name="Shape 11">
              <a:extLst>
                <a:ext uri="{FF2B5EF4-FFF2-40B4-BE49-F238E27FC236}">
                  <a16:creationId xmlns:a16="http://schemas.microsoft.com/office/drawing/2014/main" id="{68E4AD3F-FCD0-4B99-56B5-E4D6BBFFA2A6}"/>
                </a:ext>
              </a:extLst>
            </p:cNvPr>
            <p:cNvSpPr/>
            <p:nvPr/>
          </p:nvSpPr>
          <p:spPr>
            <a:xfrm>
              <a:off x="989227" y="3558539"/>
              <a:ext cx="3081123" cy="81796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40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7093D1A-BE0C-9D8E-A34E-4CBFB48BA1BB}"/>
              </a:ext>
            </a:extLst>
          </p:cNvPr>
          <p:cNvGrpSpPr/>
          <p:nvPr/>
        </p:nvGrpSpPr>
        <p:grpSpPr>
          <a:xfrm>
            <a:off x="4562185" y="3282494"/>
            <a:ext cx="3196663" cy="1366837"/>
            <a:chOff x="4753537" y="3280052"/>
            <a:chExt cx="3196663" cy="1366837"/>
          </a:xfrm>
        </p:grpSpPr>
        <p:sp>
          <p:nvSpPr>
            <p:cNvPr id="9" name="Text 6"/>
            <p:cNvSpPr/>
            <p:nvPr/>
          </p:nvSpPr>
          <p:spPr>
            <a:xfrm>
              <a:off x="4753537" y="3280052"/>
              <a:ext cx="173443" cy="2275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02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4753537" y="3703200"/>
              <a:ext cx="2168773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Año 2: Expansión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4753537" y="4088010"/>
              <a:ext cx="3196663" cy="5588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Incorporar colaborador junior y ampliar servicios de consultoría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1" name="Shape 11">
              <a:extLst>
                <a:ext uri="{FF2B5EF4-FFF2-40B4-BE49-F238E27FC236}">
                  <a16:creationId xmlns:a16="http://schemas.microsoft.com/office/drawing/2014/main" id="{2AF7CA39-B2E4-91BA-443C-F8205CFF2A53}"/>
                </a:ext>
              </a:extLst>
            </p:cNvPr>
            <p:cNvSpPr/>
            <p:nvPr/>
          </p:nvSpPr>
          <p:spPr>
            <a:xfrm>
              <a:off x="4753537" y="3558539"/>
              <a:ext cx="3081123" cy="81796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400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66718" y="963190"/>
            <a:ext cx="3624857" cy="11509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Competencia y 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32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Posicionamiento</a:t>
            </a:r>
            <a:endParaRPr lang="en-US" sz="3200" b="1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32145" y="2028468"/>
            <a:ext cx="2705355" cy="1705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Panorama Competitivo</a:t>
            </a:r>
          </a:p>
          <a:p>
            <a:pPr marL="0" indent="0" algn="l">
              <a:buNone/>
            </a:pPr>
            <a:r>
              <a:rPr lang="en-US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Local</a:t>
            </a:r>
          </a:p>
          <a:p>
            <a:r>
              <a:rPr lang="en-US" sz="1400" dirty="0">
                <a:latin typeface="Aptos" panose="020B0004020202020204" pitchFamily="34" charset="0"/>
                <a:cs typeface="Gelasio Semi Bold" pitchFamily="34" charset="-120"/>
              </a:rPr>
              <a:t>-</a:t>
            </a:r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El mercado gallego cuenta </a:t>
            </a:r>
          </a:p>
          <a:p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con agencias digitales, pero </a:t>
            </a:r>
          </a:p>
          <a:p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muchas ofrecen servicios </a:t>
            </a:r>
          </a:p>
          <a:p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de desarrollo web y marketing </a:t>
            </a:r>
          </a:p>
          <a:p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genéricos.</a:t>
            </a:r>
            <a:endParaRPr lang="en-US" sz="1400" dirty="0">
              <a:latin typeface="Aptos" panose="020B00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81018" y="3893395"/>
            <a:ext cx="3240047" cy="2742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b="1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Falta de Especialización:</a:t>
            </a:r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 Pocas se centran exclusivamente en desarrollo de apps multiplataforma con Flutter/React Native.</a:t>
            </a:r>
            <a:endParaRPr lang="en-US" sz="1400" dirty="0">
              <a:latin typeface="Aptos" panose="020B00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Enfoque en Proyectos Grandes:</a:t>
            </a:r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 Las agencias más grandes suelen priorizar clientes con presupuestos elevados, dejando un vacío para las PYMES.</a:t>
            </a:r>
            <a:endParaRPr lang="en-US" sz="1400" dirty="0">
              <a:latin typeface="Aptos" panose="020B00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400" b="1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Post-venta Limitada:</a:t>
            </a:r>
            <a:r>
              <a:rPr lang="en-US" sz="140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 El soporte y mantenimiento continuo no siempre es una prioridad o es un coste adicional muy elevado.</a:t>
            </a:r>
            <a:endParaRPr lang="en-US" sz="1400" dirty="0">
              <a:latin typeface="Aptos" panose="020B00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AB7B380-8D28-7B0D-81D8-F187A3D60C16}"/>
              </a:ext>
            </a:extLst>
          </p:cNvPr>
          <p:cNvGrpSpPr/>
          <p:nvPr/>
        </p:nvGrpSpPr>
        <p:grpSpPr>
          <a:xfrm>
            <a:off x="9187933" y="963190"/>
            <a:ext cx="4310777" cy="6210608"/>
            <a:chOff x="10184130" y="2614136"/>
            <a:chExt cx="4016454" cy="3383569"/>
          </a:xfrm>
        </p:grpSpPr>
        <p:sp>
          <p:nvSpPr>
            <p:cNvPr id="7" name="Text 4"/>
            <p:cNvSpPr/>
            <p:nvPr/>
          </p:nvSpPr>
          <p:spPr>
            <a:xfrm>
              <a:off x="10199370" y="2614136"/>
              <a:ext cx="2142887" cy="1708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24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Nuestras Ventajas Competitivas</a:t>
              </a:r>
              <a:endParaRPr lang="en-US" sz="2400" b="1" dirty="0">
                <a:latin typeface="Aptos" panose="020B0004020202020204" pitchFamily="34" charset="0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10199370" y="2852738"/>
              <a:ext cx="4001214" cy="751642"/>
            </a:xfrm>
            <a:prstGeom prst="roundRect">
              <a:avLst>
                <a:gd name="adj" fmla="val 9732"/>
              </a:avLst>
            </a:prstGeom>
            <a:solidFill>
              <a:srgbClr val="F9F6F0"/>
            </a:solidFill>
            <a:ln w="1524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9" name="Shape 6"/>
            <p:cNvSpPr/>
            <p:nvPr/>
          </p:nvSpPr>
          <p:spPr>
            <a:xfrm>
              <a:off x="10184130" y="2852738"/>
              <a:ext cx="60960" cy="751642"/>
            </a:xfrm>
            <a:prstGeom prst="roundRect">
              <a:avLst>
                <a:gd name="adj" fmla="val 26910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10369629" y="2977277"/>
              <a:ext cx="1879163" cy="1708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14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Especialización Tecnológica</a:t>
              </a:r>
              <a:endParaRPr lang="en-US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10369629" y="3208377"/>
              <a:ext cx="3706416" cy="2714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4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Uso exclusivo de </a:t>
              </a:r>
              <a:r>
                <a:rPr lang="en-US" sz="14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Flutter y React Native</a:t>
              </a:r>
              <a:r>
                <a:rPr lang="en-US" sz="14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, asegurando soluciones eficientes, rápidas y rentables para múltiples plataformas.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10199370" y="3664625"/>
              <a:ext cx="4001214" cy="751642"/>
            </a:xfrm>
            <a:prstGeom prst="roundRect">
              <a:avLst>
                <a:gd name="adj" fmla="val 9732"/>
              </a:avLst>
            </a:prstGeom>
            <a:solidFill>
              <a:srgbClr val="F9F6F0"/>
            </a:solidFill>
            <a:ln w="1524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13" name="Shape 10"/>
            <p:cNvSpPr/>
            <p:nvPr/>
          </p:nvSpPr>
          <p:spPr>
            <a:xfrm>
              <a:off x="10184130" y="3664625"/>
              <a:ext cx="60960" cy="751642"/>
            </a:xfrm>
            <a:prstGeom prst="roundRect">
              <a:avLst>
                <a:gd name="adj" fmla="val 26910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10369629" y="3789164"/>
              <a:ext cx="1691045" cy="1708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14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Servicio "Llave en Mano"</a:t>
              </a:r>
              <a:endParaRPr lang="en-US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10369629" y="3977929"/>
              <a:ext cx="3706416" cy="2714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4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Gestión integral desde la idea hasta el lanzamiento en tiendas, incluyendo formación y soporte post-despliegue.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  <p:sp>
          <p:nvSpPr>
            <p:cNvPr id="16" name="Shape 13"/>
            <p:cNvSpPr/>
            <p:nvPr/>
          </p:nvSpPr>
          <p:spPr>
            <a:xfrm>
              <a:off x="10199370" y="4434176"/>
              <a:ext cx="4001214" cy="751642"/>
            </a:xfrm>
            <a:prstGeom prst="roundRect">
              <a:avLst>
                <a:gd name="adj" fmla="val 9732"/>
              </a:avLst>
            </a:prstGeom>
            <a:solidFill>
              <a:srgbClr val="F9F6F0"/>
            </a:solidFill>
            <a:ln w="1524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17" name="Shape 14"/>
            <p:cNvSpPr/>
            <p:nvPr/>
          </p:nvSpPr>
          <p:spPr>
            <a:xfrm>
              <a:off x="10184130" y="4434176"/>
              <a:ext cx="60960" cy="751642"/>
            </a:xfrm>
            <a:prstGeom prst="roundRect">
              <a:avLst>
                <a:gd name="adj" fmla="val 26910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369629" y="4558716"/>
              <a:ext cx="1804035" cy="1708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14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Modelo de Precios Flexible</a:t>
              </a:r>
              <a:endParaRPr lang="en-US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10369629" y="4789816"/>
              <a:ext cx="3706416" cy="2714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4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Tarifas adaptadas a PYMES, con opciones de mantenimiento recurrentes que garantizan un flujo de caja estable y relaciones duraderas.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  <p:sp>
          <p:nvSpPr>
            <p:cNvPr id="20" name="Shape 17"/>
            <p:cNvSpPr/>
            <p:nvPr/>
          </p:nvSpPr>
          <p:spPr>
            <a:xfrm>
              <a:off x="10199370" y="5246063"/>
              <a:ext cx="4001214" cy="751642"/>
            </a:xfrm>
            <a:prstGeom prst="roundRect">
              <a:avLst>
                <a:gd name="adj" fmla="val 9732"/>
              </a:avLst>
            </a:prstGeom>
            <a:solidFill>
              <a:srgbClr val="F9F6F0"/>
            </a:solidFill>
            <a:ln w="1524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21" name="Shape 18"/>
            <p:cNvSpPr/>
            <p:nvPr/>
          </p:nvSpPr>
          <p:spPr>
            <a:xfrm>
              <a:off x="10184130" y="5246063"/>
              <a:ext cx="60960" cy="751642"/>
            </a:xfrm>
            <a:prstGeom prst="roundRect">
              <a:avLst>
                <a:gd name="adj" fmla="val 26910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400">
                <a:latin typeface="Aptos" panose="020B0004020202020204" pitchFamily="34" charset="0"/>
              </a:endParaRPr>
            </a:p>
          </p:txBody>
        </p:sp>
        <p:sp>
          <p:nvSpPr>
            <p:cNvPr id="22" name="Text 19"/>
            <p:cNvSpPr/>
            <p:nvPr/>
          </p:nvSpPr>
          <p:spPr>
            <a:xfrm>
              <a:off x="10369629" y="5370603"/>
              <a:ext cx="1705689" cy="1708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14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Proximidad y Adaptación</a:t>
              </a:r>
              <a:endParaRPr lang="en-US" sz="1400" b="1" dirty="0">
                <a:latin typeface="Aptos" panose="020B0004020202020204" pitchFamily="34" charset="0"/>
              </a:endParaRPr>
            </a:p>
          </p:txBody>
        </p:sp>
        <p:sp>
          <p:nvSpPr>
            <p:cNvPr id="23" name="Text 20"/>
            <p:cNvSpPr/>
            <p:nvPr/>
          </p:nvSpPr>
          <p:spPr>
            <a:xfrm>
              <a:off x="10369629" y="5601703"/>
              <a:ext cx="3706416" cy="2714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4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Conocimiento profundo del mercado gallego y capacidad para adaptarnos a las necesidades específicas de negocios locales.</a:t>
              </a:r>
              <a:endParaRPr lang="en-US" sz="1400" dirty="0">
                <a:latin typeface="Aptos" panose="020B0004020202020204" pitchFamily="34" charset="0"/>
              </a:endParaRPr>
            </a:p>
          </p:txBody>
        </p:sp>
      </p:grpSp>
      <p:pic>
        <p:nvPicPr>
          <p:cNvPr id="3074" name="Picture 2" descr="businesspeople walking in line on bar chart painted on asphalt, one person walking off. - competencia en trabajo fotografías e imágenes de stock">
            <a:extLst>
              <a:ext uri="{FF2B5EF4-FFF2-40B4-BE49-F238E27FC236}">
                <a16:creationId xmlns:a16="http://schemas.microsoft.com/office/drawing/2014/main" id="{2A8761C0-D4E1-70DF-F5FF-A7B990AD7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19946"/>
          <a:stretch>
            <a:fillRect/>
          </a:stretch>
        </p:blipFill>
        <p:spPr bwMode="auto">
          <a:xfrm>
            <a:off x="570786" y="493396"/>
            <a:ext cx="4310777" cy="71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948"/>
            <a:ext cx="94815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ROADMAP DE PRODUCTO: FASES CLAVE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3341" y="2135800"/>
            <a:ext cx="11979234" cy="815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Nuestra estrategia de desarrollo se centra en un enfoque ágil y modular, garantizando entregas de valor continuas y adaptabilidad a las necesidades del mercado.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2459572-0E30-5352-70F8-BDB155C73C2E}"/>
              </a:ext>
            </a:extLst>
          </p:cNvPr>
          <p:cNvGrpSpPr/>
          <p:nvPr/>
        </p:nvGrpSpPr>
        <p:grpSpPr>
          <a:xfrm>
            <a:off x="1003340" y="3305830"/>
            <a:ext cx="6102311" cy="1523524"/>
            <a:chOff x="793790" y="3280886"/>
            <a:chExt cx="6311861" cy="1523524"/>
          </a:xfrm>
        </p:grpSpPr>
        <p:sp>
          <p:nvSpPr>
            <p:cNvPr id="4" name="Text 2"/>
            <p:cNvSpPr/>
            <p:nvPr/>
          </p:nvSpPr>
          <p:spPr>
            <a:xfrm>
              <a:off x="793790" y="328088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01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5" name="Shape 3"/>
            <p:cNvSpPr/>
            <p:nvPr/>
          </p:nvSpPr>
          <p:spPr>
            <a:xfrm>
              <a:off x="793791" y="3595210"/>
              <a:ext cx="6311860" cy="52745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000">
                <a:latin typeface="Aptos" panose="020B0004020202020204" pitchFamily="34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3740110"/>
              <a:ext cx="281594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0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FASE 1: DISEÑO Y UX/UI</a:t>
              </a:r>
              <a:endParaRPr lang="en-US" sz="2000" b="1" dirty="0">
                <a:latin typeface="Aptos" panose="020B000402020202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4169331"/>
              <a:ext cx="6226135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Meses 1-2. Prototipado, maquetación y definición de la experiencia de usuario.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45865AE-39F1-84B7-F15B-91725925DE3F}"/>
              </a:ext>
            </a:extLst>
          </p:cNvPr>
          <p:cNvGrpSpPr/>
          <p:nvPr/>
        </p:nvGrpSpPr>
        <p:grpSpPr>
          <a:xfrm>
            <a:off x="7610476" y="3288506"/>
            <a:ext cx="5771631" cy="1523524"/>
            <a:chOff x="7414379" y="3280886"/>
            <a:chExt cx="6311861" cy="1523524"/>
          </a:xfrm>
        </p:grpSpPr>
        <p:sp>
          <p:nvSpPr>
            <p:cNvPr id="8" name="Text 6"/>
            <p:cNvSpPr/>
            <p:nvPr/>
          </p:nvSpPr>
          <p:spPr>
            <a:xfrm>
              <a:off x="7414379" y="328088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02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9" name="Shape 7"/>
            <p:cNvSpPr/>
            <p:nvPr/>
          </p:nvSpPr>
          <p:spPr>
            <a:xfrm flipV="1">
              <a:off x="7414379" y="3618070"/>
              <a:ext cx="6311861" cy="45719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000">
                <a:latin typeface="Aptos" panose="020B0004020202020204" pitchFamily="34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414379" y="3740110"/>
              <a:ext cx="2860953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0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FASE 2: DESARROLLO CORE</a:t>
              </a:r>
              <a:endParaRPr lang="en-US" sz="2000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414379" y="4169331"/>
              <a:ext cx="6130171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Meses 3-6. Implementación de funcionalidades clave y base de la aplicación.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6073970-3A15-1F5E-2818-C16990395DFB}"/>
              </a:ext>
            </a:extLst>
          </p:cNvPr>
          <p:cNvGrpSpPr/>
          <p:nvPr/>
        </p:nvGrpSpPr>
        <p:grpSpPr>
          <a:xfrm>
            <a:off x="1003341" y="5171957"/>
            <a:ext cx="6102310" cy="1205985"/>
            <a:chOff x="793790" y="5151596"/>
            <a:chExt cx="6311860" cy="1205985"/>
          </a:xfrm>
        </p:grpSpPr>
        <p:sp>
          <p:nvSpPr>
            <p:cNvPr id="12" name="Text 10"/>
            <p:cNvSpPr/>
            <p:nvPr/>
          </p:nvSpPr>
          <p:spPr>
            <a:xfrm>
              <a:off x="793790" y="515159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03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93790" y="5610820"/>
              <a:ext cx="3819882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0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FASE 3: OPTIMIZACIÓN Y PRUEBAS</a:t>
              </a:r>
              <a:endParaRPr lang="en-US" sz="2000" b="1" dirty="0">
                <a:latin typeface="Aptos" panose="020B0004020202020204" pitchFamily="34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93790" y="6040041"/>
              <a:ext cx="6226135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Meses 7-8. Integración de APIs, mejora de rendimiento y QA riguroso.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9822B37-3A0B-B0E5-A1DB-7BDB54500C8E}"/>
                </a:ext>
              </a:extLst>
            </p:cNvPr>
            <p:cNvSpPr/>
            <p:nvPr/>
          </p:nvSpPr>
          <p:spPr>
            <a:xfrm>
              <a:off x="793790" y="5518666"/>
              <a:ext cx="6311860" cy="52745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000">
                <a:latin typeface="Aptos" panose="020B00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6B8A593-4BF4-9E79-886C-4B14D486F6A3}"/>
              </a:ext>
            </a:extLst>
          </p:cNvPr>
          <p:cNvGrpSpPr/>
          <p:nvPr/>
        </p:nvGrpSpPr>
        <p:grpSpPr>
          <a:xfrm>
            <a:off x="7610043" y="5151596"/>
            <a:ext cx="5872996" cy="1523524"/>
            <a:chOff x="7414379" y="5151596"/>
            <a:chExt cx="6422231" cy="1523524"/>
          </a:xfrm>
        </p:grpSpPr>
        <p:sp>
          <p:nvSpPr>
            <p:cNvPr id="16" name="Text 14"/>
            <p:cNvSpPr/>
            <p:nvPr/>
          </p:nvSpPr>
          <p:spPr>
            <a:xfrm>
              <a:off x="7414379" y="515159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 Light" pitchFamily="34" charset="-122"/>
                  <a:cs typeface="Gelasio Light" pitchFamily="34" charset="-120"/>
                </a:rPr>
                <a:t>04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414379" y="5610820"/>
              <a:ext cx="400728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0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FASE 4: LANZAMIENTO Y EVOLUCIÓN</a:t>
              </a:r>
              <a:endParaRPr lang="en-US" sz="2000" b="1" dirty="0">
                <a:latin typeface="Aptos" panose="020B0004020202020204" pitchFamily="34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7414379" y="6040041"/>
              <a:ext cx="6422231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Mes 9 en adelante. Despliegue en tiendas, marketing y futuras iteraciones.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24" name="Shape 3">
              <a:extLst>
                <a:ext uri="{FF2B5EF4-FFF2-40B4-BE49-F238E27FC236}">
                  <a16:creationId xmlns:a16="http://schemas.microsoft.com/office/drawing/2014/main" id="{35E4923B-9739-9773-D971-891F8E459CF0}"/>
                </a:ext>
              </a:extLst>
            </p:cNvPr>
            <p:cNvSpPr/>
            <p:nvPr/>
          </p:nvSpPr>
          <p:spPr>
            <a:xfrm>
              <a:off x="7414379" y="5501104"/>
              <a:ext cx="6311860" cy="52745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000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71575" y="4085153"/>
            <a:ext cx="75723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JUNTOS HACIA EL ÉXITO DIGITAL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92493" y="4910315"/>
            <a:ext cx="11934825" cy="1055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En MigrantCoorp, estamos comprometidos a ser su socio estratégico en la transformación digital. Creemos firmemente que la especialización, la transparencia y el soporte continuo son la clave para desbloquear el verdadero potencial de las PYMES gallegas en la era digital.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E5AE774-AA46-3B60-5238-6FDCE292B33A}"/>
              </a:ext>
            </a:extLst>
          </p:cNvPr>
          <p:cNvGrpSpPr/>
          <p:nvPr/>
        </p:nvGrpSpPr>
        <p:grpSpPr>
          <a:xfrm>
            <a:off x="1171574" y="6243221"/>
            <a:ext cx="10258425" cy="764024"/>
            <a:chOff x="1171574" y="6243221"/>
            <a:chExt cx="10258425" cy="764024"/>
          </a:xfrm>
        </p:grpSpPr>
        <p:sp>
          <p:nvSpPr>
            <p:cNvPr id="5" name="Text 2"/>
            <p:cNvSpPr/>
            <p:nvPr/>
          </p:nvSpPr>
          <p:spPr>
            <a:xfrm>
              <a:off x="1443944" y="6466463"/>
              <a:ext cx="9986055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Gracias por acompañarnos en esta visión. El futuro digital de su empresa empieza hoy.</a:t>
              </a:r>
              <a:endParaRPr lang="en-US" sz="2000" b="1" dirty="0">
                <a:latin typeface="Aptos" panose="020B0004020202020204" pitchFamily="34" charset="0"/>
              </a:endParaRPr>
            </a:p>
          </p:txBody>
        </p:sp>
        <p:sp>
          <p:nvSpPr>
            <p:cNvPr id="6" name="Shape 3"/>
            <p:cNvSpPr/>
            <p:nvPr/>
          </p:nvSpPr>
          <p:spPr>
            <a:xfrm>
              <a:off x="1171574" y="6243221"/>
              <a:ext cx="45719" cy="764024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2000" b="1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2603" y="761048"/>
            <a:ext cx="1770221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PERFIL DEL PROMOTOR</a:t>
            </a:r>
            <a:endParaRPr lang="en-US" sz="1150" b="1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2603" y="993339"/>
            <a:ext cx="12002572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RICARDO A. BAUTISTA DÍAZ: EMPRENDEDOR TECNOLÓGICO</a:t>
            </a:r>
            <a:endParaRPr lang="en-US" sz="3600" b="1" dirty="0">
              <a:latin typeface="Aptos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3" y="1942639"/>
            <a:ext cx="8377952" cy="55559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90935" y="2636238"/>
            <a:ext cx="287571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Formación y Experiencia</a:t>
            </a:r>
            <a:endParaRPr lang="en-US" sz="1800" b="1" dirty="0">
              <a:latin typeface="Aptos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390935" y="3104392"/>
            <a:ext cx="4300657" cy="145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Técnico Superior en Desarrollo de Aplicaciones Multiplataforma (IES TEIS, Vigo, 2023-2026) con especialización en Flutter, UX/UI, Scrum, Kanban y Firebase. Experiencia práctica en TechSolutions SL y proyectos freelance para comercios locales.</a:t>
            </a:r>
            <a:endParaRPr lang="en-US" sz="1450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390935" y="4732452"/>
            <a:ext cx="267723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Competencias Técnicas</a:t>
            </a:r>
            <a:endParaRPr lang="en-US" sz="1800" b="1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390935" y="5200606"/>
            <a:ext cx="4300657" cy="1161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50" dirty="0">
                <a:latin typeface="Aptos" panose="020B0004020202020204" pitchFamily="34" charset="0"/>
                <a:ea typeface="Gelasio" pitchFamily="34" charset="-122"/>
                <a:cs typeface="Gelasio" pitchFamily="34" charset="-120"/>
              </a:rPr>
              <a:t>Java, Python, Flutter, React Native, Firebase, Git, Figma. Capacidad para desarrollar soluciones completas desde el diseño hasta el despliegue en tiendas oficiales.</a:t>
            </a:r>
            <a:endParaRPr lang="en-US" sz="14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7640" y="1585401"/>
            <a:ext cx="69247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MOTIVACIÓN PARA EMPRENDER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E431F0-D247-605E-E341-4BB27F9710B9}"/>
              </a:ext>
            </a:extLst>
          </p:cNvPr>
          <p:cNvGrpSpPr/>
          <p:nvPr/>
        </p:nvGrpSpPr>
        <p:grpSpPr>
          <a:xfrm>
            <a:off x="992147" y="2995434"/>
            <a:ext cx="4094797" cy="2238732"/>
            <a:chOff x="992147" y="3304818"/>
            <a:chExt cx="4094797" cy="1778556"/>
          </a:xfrm>
        </p:grpSpPr>
        <p:sp>
          <p:nvSpPr>
            <p:cNvPr id="3" name="Shape 1"/>
            <p:cNvSpPr/>
            <p:nvPr/>
          </p:nvSpPr>
          <p:spPr>
            <a:xfrm>
              <a:off x="992147" y="3304818"/>
              <a:ext cx="4094797" cy="1778556"/>
            </a:xfrm>
            <a:prstGeom prst="roundRect">
              <a:avLst>
                <a:gd name="adj" fmla="val 167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2800" b="1">
                <a:latin typeface="Aptos" panose="020B000402020202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1190505" y="3503176"/>
              <a:ext cx="261782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Satisfacción Personal</a:t>
              </a:r>
              <a:endParaRPr lang="en-US" sz="2800" b="1" dirty="0">
                <a:latin typeface="Aptos" panose="020B00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1190505" y="3932396"/>
              <a:ext cx="3818573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Resolver problemas mediante código y ver el impacto positivo en negocios reales impulsa mi pasión por el desarrollo.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583E727-27A6-9AF7-D971-46ED80BBEC2E}"/>
              </a:ext>
            </a:extLst>
          </p:cNvPr>
          <p:cNvGrpSpPr/>
          <p:nvPr/>
        </p:nvGrpSpPr>
        <p:grpSpPr>
          <a:xfrm>
            <a:off x="5267801" y="2995434"/>
            <a:ext cx="4094797" cy="2238732"/>
            <a:chOff x="5267801" y="3304818"/>
            <a:chExt cx="4094797" cy="1778556"/>
          </a:xfrm>
        </p:grpSpPr>
        <p:sp>
          <p:nvSpPr>
            <p:cNvPr id="6" name="Shape 4"/>
            <p:cNvSpPr/>
            <p:nvPr/>
          </p:nvSpPr>
          <p:spPr>
            <a:xfrm>
              <a:off x="5267801" y="3304818"/>
              <a:ext cx="4094797" cy="1778556"/>
            </a:xfrm>
            <a:prstGeom prst="roundRect">
              <a:avLst>
                <a:gd name="adj" fmla="val 167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2800" b="1">
                <a:latin typeface="Aptos" panose="020B000402020202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5466159" y="3503176"/>
              <a:ext cx="307740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Oportunidad de Mercado</a:t>
              </a:r>
              <a:endParaRPr lang="en-US" sz="2800" b="1" dirty="0">
                <a:latin typeface="Aptos" panose="020B0004020202020204" pitchFamily="34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466159" y="3932396"/>
              <a:ext cx="3818692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Nicho no explotado en el entorno local gallego para digitalización de PYMES con soluciones personalizadas.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570DCCD-CE3E-B922-3FE0-9E00FD427415}"/>
              </a:ext>
            </a:extLst>
          </p:cNvPr>
          <p:cNvGrpSpPr/>
          <p:nvPr/>
        </p:nvGrpSpPr>
        <p:grpSpPr>
          <a:xfrm>
            <a:off x="9490820" y="2995434"/>
            <a:ext cx="4094797" cy="2238732"/>
            <a:chOff x="9490820" y="3304818"/>
            <a:chExt cx="4094797" cy="1778556"/>
          </a:xfrm>
        </p:grpSpPr>
        <p:sp>
          <p:nvSpPr>
            <p:cNvPr id="9" name="Shape 7"/>
            <p:cNvSpPr/>
            <p:nvPr/>
          </p:nvSpPr>
          <p:spPr>
            <a:xfrm>
              <a:off x="9490820" y="3304818"/>
              <a:ext cx="4094797" cy="1778556"/>
            </a:xfrm>
            <a:prstGeom prst="roundRect">
              <a:avLst>
                <a:gd name="adj" fmla="val 1674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2800" b="1">
                <a:latin typeface="Aptos" panose="020B0004020202020204" pitchFamily="34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9741813" y="3503176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Riesgo Controlado</a:t>
              </a:r>
              <a:endParaRPr lang="en-US" sz="2800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741813" y="3932396"/>
              <a:ext cx="3818573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Inversión inicial de 8.000€ de ahorros personales con costes operativos bajos para mitigar el riesgo financiero.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34308E5-1F63-6004-9C58-6EB9B4D245F4}"/>
              </a:ext>
            </a:extLst>
          </p:cNvPr>
          <p:cNvGrpSpPr/>
          <p:nvPr/>
        </p:nvGrpSpPr>
        <p:grpSpPr>
          <a:xfrm>
            <a:off x="1261844" y="6024120"/>
            <a:ext cx="8228976" cy="975089"/>
            <a:chOff x="1216125" y="5607842"/>
            <a:chExt cx="5398782" cy="1288258"/>
          </a:xfrm>
        </p:grpSpPr>
        <p:sp>
          <p:nvSpPr>
            <p:cNvPr id="12" name="Text 10"/>
            <p:cNvSpPr/>
            <p:nvPr/>
          </p:nvSpPr>
          <p:spPr>
            <a:xfrm>
              <a:off x="1460778" y="5607842"/>
              <a:ext cx="5154129" cy="12882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Aprovecharé programas como "Emprende Xove" y las "Ayudas a la Digitalización de PYMES" de la Xunta de Galicia, que pueden cubrir hasta el 50% del coste de desarrollo para pequeños negocios.</a:t>
              </a:r>
              <a:endParaRPr lang="en-US" sz="1550" b="1" dirty="0">
                <a:latin typeface="Aptos" panose="020B0004020202020204" pitchFamily="34" charset="0"/>
              </a:endParaRPr>
            </a:p>
          </p:txBody>
        </p:sp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234E3156-C651-7416-83FA-F86E44FA0AC1}"/>
                </a:ext>
              </a:extLst>
            </p:cNvPr>
            <p:cNvSpPr/>
            <p:nvPr/>
          </p:nvSpPr>
          <p:spPr>
            <a:xfrm>
              <a:off x="1216125" y="5607843"/>
              <a:ext cx="45719" cy="1288257"/>
            </a:xfrm>
            <a:prstGeom prst="rect">
              <a:avLst/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b="1">
                <a:latin typeface="Aptos" panose="020B0004020202020204" pitchFamily="34" charset="0"/>
              </a:endParaRPr>
            </a:p>
          </p:txBody>
        </p:sp>
      </p:grpSp>
      <p:pic>
        <p:nvPicPr>
          <p:cNvPr id="5126" name="Picture 6" descr="Empresario sosteniendo una bombilla, ideas en su escritorio, ideas para finanzas, inversión y gestión de un negocio exitoso.">
            <a:extLst>
              <a:ext uri="{FF2B5EF4-FFF2-40B4-BE49-F238E27FC236}">
                <a16:creationId xmlns:a16="http://schemas.microsoft.com/office/drawing/2014/main" id="{4FC9B4BA-0BFC-11A9-0105-B86BE889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06" y="5662095"/>
            <a:ext cx="2498824" cy="16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lustraciones, imágenes clip art, dibujos animados e iconos de stock de empresarios ideas exitosa idea de inicio sentado en la mesa en una forma de bombilla de luz brillante - emprendimiento">
            <a:extLst>
              <a:ext uri="{FF2B5EF4-FFF2-40B4-BE49-F238E27FC236}">
                <a16:creationId xmlns:a16="http://schemas.microsoft.com/office/drawing/2014/main" id="{B78CF6C6-9C08-386C-108C-9F2D4CAF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483" y="919423"/>
            <a:ext cx="3790352" cy="19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434E356-E50E-D90E-B826-0F16D819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76615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SEGMENTOS DE CLIENTES OBJETIVO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6BC444A-C22A-44A4-2BC5-952828A2A1BB}"/>
              </a:ext>
            </a:extLst>
          </p:cNvPr>
          <p:cNvGrpSpPr/>
          <p:nvPr/>
        </p:nvGrpSpPr>
        <p:grpSpPr>
          <a:xfrm>
            <a:off x="1260021" y="2614870"/>
            <a:ext cx="2789894" cy="3730588"/>
            <a:chOff x="793790" y="2602823"/>
            <a:chExt cx="3074670" cy="3730588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742E03DB-6464-3BDC-32E5-5490791EC6D5}"/>
                </a:ext>
              </a:extLst>
            </p:cNvPr>
            <p:cNvGrpSpPr/>
            <p:nvPr/>
          </p:nvGrpSpPr>
          <p:grpSpPr>
            <a:xfrm>
              <a:off x="793790" y="2602823"/>
              <a:ext cx="2687241" cy="2341367"/>
              <a:chOff x="793790" y="2602823"/>
              <a:chExt cx="2687241" cy="2341367"/>
            </a:xfrm>
          </p:grpSpPr>
          <p:pic>
            <p:nvPicPr>
              <p:cNvPr id="3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5125" y="2602823"/>
                <a:ext cx="1872001" cy="1872000"/>
              </a:xfrm>
              <a:prstGeom prst="rect">
                <a:avLst/>
              </a:prstGeom>
            </p:spPr>
          </p:pic>
          <p:sp>
            <p:nvSpPr>
              <p:cNvPr id="4" name="Text 1"/>
              <p:cNvSpPr/>
              <p:nvPr/>
            </p:nvSpPr>
            <p:spPr>
              <a:xfrm>
                <a:off x="793790" y="4634032"/>
                <a:ext cx="2687241" cy="3101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b="1" dirty="0">
                    <a:latin typeface="Aptos" panose="020B0004020202020204" pitchFamily="34" charset="0"/>
                    <a:ea typeface="Gelasio Semi Bold" pitchFamily="34" charset="-122"/>
                    <a:cs typeface="Gelasio Semi Bold" pitchFamily="34" charset="-120"/>
                  </a:rPr>
                  <a:t>COMERCIOS MINORISTAS</a:t>
                </a:r>
                <a:endParaRPr lang="en-US" b="1" dirty="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5" name="Text 2"/>
            <p:cNvSpPr/>
            <p:nvPr/>
          </p:nvSpPr>
          <p:spPr>
            <a:xfrm>
              <a:off x="793790" y="5063252"/>
              <a:ext cx="3074670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Ferreterías, panaderías y tiendas de barrio que necesitan presencia móvil básica con catálogo y geolocalización.</a:t>
              </a:r>
              <a:endParaRPr lang="en-US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3140FC5-79D0-1BF8-E923-3A608F924564}"/>
              </a:ext>
            </a:extLst>
          </p:cNvPr>
          <p:cNvGrpSpPr/>
          <p:nvPr/>
        </p:nvGrpSpPr>
        <p:grpSpPr>
          <a:xfrm>
            <a:off x="7724301" y="2599121"/>
            <a:ext cx="2760658" cy="4000599"/>
            <a:chOff x="7439144" y="2642970"/>
            <a:chExt cx="3074670" cy="4000599"/>
          </a:xfrm>
        </p:grpSpPr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479" y="2642970"/>
              <a:ext cx="1872000" cy="1872000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7439144" y="4634032"/>
              <a:ext cx="2932037" cy="6203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PROFESIONALES INDEPENDIENTES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7439144" y="5373410"/>
              <a:ext cx="3074670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Coaches, diseñadores y consultores que buscan una app como herramienta de portfolio y captación de clientes.</a:t>
              </a:r>
              <a:endParaRPr lang="en-US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03BC07-A1DE-6361-A16B-72B5E962F1F9}"/>
              </a:ext>
            </a:extLst>
          </p:cNvPr>
          <p:cNvGrpSpPr/>
          <p:nvPr/>
        </p:nvGrpSpPr>
        <p:grpSpPr>
          <a:xfrm>
            <a:off x="10779832" y="2602823"/>
            <a:ext cx="2632592" cy="3733663"/>
            <a:chOff x="10761821" y="2592485"/>
            <a:chExt cx="3074789" cy="3733663"/>
          </a:xfrm>
        </p:grpSpPr>
        <p:pic>
          <p:nvPicPr>
            <p:cNvPr id="14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63215" y="2592485"/>
              <a:ext cx="1872000" cy="1872000"/>
            </a:xfrm>
            <a:prstGeom prst="rect">
              <a:avLst/>
            </a:prstGeom>
          </p:spPr>
        </p:pic>
        <p:sp>
          <p:nvSpPr>
            <p:cNvPr id="15" name="Text 9"/>
            <p:cNvSpPr/>
            <p:nvPr/>
          </p:nvSpPr>
          <p:spPr>
            <a:xfrm>
              <a:off x="10761821" y="4634151"/>
              <a:ext cx="3074789" cy="6203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PYMES en Transformación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0761821" y="5373529"/>
              <a:ext cx="3074789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Empresas que buscan migrar plataformas obsoletas a soluciones modernas y multiplataforma.</a:t>
              </a:r>
              <a:endParaRPr lang="en-US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797B316-1266-EAE3-1304-8CDE804C9CDE}"/>
              </a:ext>
            </a:extLst>
          </p:cNvPr>
          <p:cNvGrpSpPr/>
          <p:nvPr/>
        </p:nvGrpSpPr>
        <p:grpSpPr>
          <a:xfrm>
            <a:off x="4467509" y="2607678"/>
            <a:ext cx="2687241" cy="3734290"/>
            <a:chOff x="4116467" y="2599121"/>
            <a:chExt cx="3074670" cy="3734290"/>
          </a:xfrm>
        </p:grpSpPr>
        <p:sp>
          <p:nvSpPr>
            <p:cNvPr id="9" name="Text 5"/>
            <p:cNvSpPr/>
            <p:nvPr/>
          </p:nvSpPr>
          <p:spPr>
            <a:xfrm>
              <a:off x="4116467" y="4634032"/>
              <a:ext cx="2632591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NEGOCIOS DE SERVICIOS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4116467" y="5063252"/>
              <a:ext cx="3074670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Gimnasios, peluquerías, clínicas y restaurantes que requieren sistemas de reserva online y gestión de citas.</a:t>
              </a:r>
              <a:endParaRPr lang="en-US" dirty="0">
                <a:latin typeface="Aptos" panose="020B0004020202020204" pitchFamily="34" charset="0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6F4D131-515B-9A34-4E63-11BD8842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559" y="2599121"/>
              <a:ext cx="1872486" cy="1872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">
            <a:extLst>
              <a:ext uri="{FF2B5EF4-FFF2-40B4-BE49-F238E27FC236}">
                <a16:creationId xmlns:a16="http://schemas.microsoft.com/office/drawing/2014/main" id="{1BAD4597-B6F7-2EEA-0DFF-B75A7540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3" t="3125" r="2255" b="1666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1D22D3C8-1749-BBFF-C4FA-1096455B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9" y="771525"/>
            <a:ext cx="4718610" cy="6699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866299"/>
            <a:ext cx="7638574" cy="117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PROPUESTA DE VALOR DIFERENCIADORA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230D05D-7367-071C-600C-802F17B3C4B9}"/>
              </a:ext>
            </a:extLst>
          </p:cNvPr>
          <p:cNvGrpSpPr/>
          <p:nvPr/>
        </p:nvGrpSpPr>
        <p:grpSpPr>
          <a:xfrm>
            <a:off x="6093705" y="2297243"/>
            <a:ext cx="3752969" cy="2584013"/>
            <a:chOff x="6216253" y="2310289"/>
            <a:chExt cx="3752969" cy="2584013"/>
          </a:xfrm>
        </p:grpSpPr>
        <p:sp>
          <p:nvSpPr>
            <p:cNvPr id="4" name="Shape 1"/>
            <p:cNvSpPr/>
            <p:nvPr/>
          </p:nvSpPr>
          <p:spPr>
            <a:xfrm>
              <a:off x="6239113" y="2310289"/>
              <a:ext cx="3730109" cy="2584013"/>
            </a:xfrm>
            <a:prstGeom prst="roundRect">
              <a:avLst>
                <a:gd name="adj" fmla="val 4246"/>
              </a:avLst>
            </a:prstGeom>
            <a:solidFill>
              <a:srgbClr val="F9F6F0"/>
            </a:solidFill>
            <a:ln w="2286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6216253" y="2310289"/>
              <a:ext cx="91440" cy="2584013"/>
            </a:xfrm>
            <a:prstGeom prst="roundRect">
              <a:avLst>
                <a:gd name="adj" fmla="val 30872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6518672" y="2521268"/>
              <a:ext cx="3239572" cy="588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b="1" dirty="0">
                  <a:solidFill>
                    <a:srgbClr val="746558"/>
                  </a:solidFill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Desarrollo Multiplataforma Eficiente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6518672" y="3216473"/>
              <a:ext cx="3239572" cy="14668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600" dirty="0">
                  <a:solidFill>
                    <a:srgbClr val="746558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Flutter y React Native permiten crear apps nativas para iOS, Android y Web desde una única base de código, reduciendo tiempos y costes sin comprometer rendimiento.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815A91E-234A-2438-0D7C-19B2A7CD68DF}"/>
              </a:ext>
            </a:extLst>
          </p:cNvPr>
          <p:cNvGrpSpPr/>
          <p:nvPr/>
        </p:nvGrpSpPr>
        <p:grpSpPr>
          <a:xfrm>
            <a:off x="10057653" y="2295405"/>
            <a:ext cx="3752969" cy="2584013"/>
            <a:chOff x="10124718" y="2310289"/>
            <a:chExt cx="3752969" cy="2584013"/>
          </a:xfrm>
        </p:grpSpPr>
        <p:sp>
          <p:nvSpPr>
            <p:cNvPr id="8" name="Shape 5"/>
            <p:cNvSpPr/>
            <p:nvPr/>
          </p:nvSpPr>
          <p:spPr>
            <a:xfrm>
              <a:off x="10147578" y="2310289"/>
              <a:ext cx="3730109" cy="2584013"/>
            </a:xfrm>
            <a:prstGeom prst="roundRect">
              <a:avLst>
                <a:gd name="adj" fmla="val 4246"/>
              </a:avLst>
            </a:prstGeom>
            <a:solidFill>
              <a:srgbClr val="F9F6F0"/>
            </a:solidFill>
            <a:ln w="2286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9" name="Shape 6"/>
            <p:cNvSpPr/>
            <p:nvPr/>
          </p:nvSpPr>
          <p:spPr>
            <a:xfrm>
              <a:off x="10124718" y="2310289"/>
              <a:ext cx="91440" cy="2584013"/>
            </a:xfrm>
            <a:prstGeom prst="roundRect">
              <a:avLst>
                <a:gd name="adj" fmla="val 30872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10427137" y="2521268"/>
              <a:ext cx="3239572" cy="588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b="1" dirty="0">
                  <a:solidFill>
                    <a:srgbClr val="746558"/>
                  </a:solidFill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Servicio Integral "Llave en Mano"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10427137" y="3216473"/>
              <a:ext cx="3239572" cy="11734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600" dirty="0">
                  <a:solidFill>
                    <a:srgbClr val="746558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Gestión completa del ciclo: análisis, diseño UX/UI, desarrollo, despliegue en tiendas oficiales, mantenimiento y soporte continuo.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75943435-0406-7A1F-5B43-36714DDF5BC2}"/>
              </a:ext>
            </a:extLst>
          </p:cNvPr>
          <p:cNvGrpSpPr/>
          <p:nvPr/>
        </p:nvGrpSpPr>
        <p:grpSpPr>
          <a:xfrm>
            <a:off x="6093705" y="5072658"/>
            <a:ext cx="3752969" cy="2290643"/>
            <a:chOff x="6216253" y="5072658"/>
            <a:chExt cx="3752969" cy="2290643"/>
          </a:xfrm>
        </p:grpSpPr>
        <p:sp>
          <p:nvSpPr>
            <p:cNvPr id="12" name="Shape 9"/>
            <p:cNvSpPr/>
            <p:nvPr/>
          </p:nvSpPr>
          <p:spPr>
            <a:xfrm>
              <a:off x="6239113" y="5072658"/>
              <a:ext cx="3730109" cy="2290643"/>
            </a:xfrm>
            <a:prstGeom prst="roundRect">
              <a:avLst>
                <a:gd name="adj" fmla="val 4790"/>
              </a:avLst>
            </a:prstGeom>
            <a:solidFill>
              <a:srgbClr val="F9F6F0"/>
            </a:solidFill>
            <a:ln w="2286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3" name="Shape 10"/>
            <p:cNvSpPr/>
            <p:nvPr/>
          </p:nvSpPr>
          <p:spPr>
            <a:xfrm>
              <a:off x="6216253" y="5072658"/>
              <a:ext cx="91440" cy="2290643"/>
            </a:xfrm>
            <a:prstGeom prst="roundRect">
              <a:avLst>
                <a:gd name="adj" fmla="val 30872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6518672" y="5283637"/>
              <a:ext cx="3239572" cy="588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b="1" dirty="0">
                  <a:solidFill>
                    <a:srgbClr val="746558"/>
                  </a:solidFill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Transparencia y Colaboración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6518672" y="5978843"/>
              <a:ext cx="3239572" cy="11734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600" dirty="0">
                  <a:solidFill>
                    <a:srgbClr val="746558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Metodologías ágiles con entregas funcionales cada dos semanas y participación activa del cliente en el proceso.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0632499-903F-38AF-E08C-7BC42029DDCD}"/>
              </a:ext>
            </a:extLst>
          </p:cNvPr>
          <p:cNvGrpSpPr/>
          <p:nvPr/>
        </p:nvGrpSpPr>
        <p:grpSpPr>
          <a:xfrm>
            <a:off x="10057653" y="5072658"/>
            <a:ext cx="3752969" cy="2290643"/>
            <a:chOff x="10124718" y="5072658"/>
            <a:chExt cx="3752969" cy="2290643"/>
          </a:xfrm>
        </p:grpSpPr>
        <p:sp>
          <p:nvSpPr>
            <p:cNvPr id="16" name="Shape 13"/>
            <p:cNvSpPr/>
            <p:nvPr/>
          </p:nvSpPr>
          <p:spPr>
            <a:xfrm>
              <a:off x="10147578" y="5072658"/>
              <a:ext cx="3730109" cy="2290643"/>
            </a:xfrm>
            <a:prstGeom prst="roundRect">
              <a:avLst>
                <a:gd name="adj" fmla="val 4790"/>
              </a:avLst>
            </a:prstGeom>
            <a:solidFill>
              <a:srgbClr val="F9F6F0"/>
            </a:solidFill>
            <a:ln w="22860">
              <a:solidFill>
                <a:srgbClr val="D4CEC3"/>
              </a:solidFill>
              <a:prstDash val="solid"/>
            </a:ln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7" name="Shape 14"/>
            <p:cNvSpPr/>
            <p:nvPr/>
          </p:nvSpPr>
          <p:spPr>
            <a:xfrm>
              <a:off x="10124718" y="5072658"/>
              <a:ext cx="91440" cy="2290643"/>
            </a:xfrm>
            <a:prstGeom prst="roundRect">
              <a:avLst>
                <a:gd name="adj" fmla="val 30872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427137" y="5283637"/>
              <a:ext cx="3239572" cy="588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b="1" dirty="0">
                  <a:solidFill>
                    <a:srgbClr val="746558"/>
                  </a:solidFill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Compromiso con la Sostenibilidad</a:t>
              </a:r>
              <a:endParaRPr lang="en-US" b="1" dirty="0">
                <a:latin typeface="Aptos" panose="020B0004020202020204" pitchFamily="34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10427137" y="5978843"/>
              <a:ext cx="3239572" cy="8801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600" dirty="0">
                  <a:solidFill>
                    <a:srgbClr val="746558"/>
                  </a:solidFill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Optimización de código y servidores para reducir consumo energético, alineados con los ODS 9 y 12.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938099"/>
            <a:ext cx="88555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ESTRUCTURA DE PRECIOS Y SERVICIOS</a:t>
            </a:r>
            <a:endParaRPr lang="en-US" sz="4000" dirty="0">
              <a:latin typeface="Aptos" panose="020B0004020202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50760D5-6665-8527-6BF8-C628A53BE242}"/>
              </a:ext>
            </a:extLst>
          </p:cNvPr>
          <p:cNvGrpSpPr/>
          <p:nvPr/>
        </p:nvGrpSpPr>
        <p:grpSpPr>
          <a:xfrm>
            <a:off x="793790" y="3079074"/>
            <a:ext cx="8308300" cy="3435549"/>
            <a:chOff x="793790" y="3079074"/>
            <a:chExt cx="8308300" cy="3435549"/>
          </a:xfrm>
        </p:grpSpPr>
        <p:sp>
          <p:nvSpPr>
            <p:cNvPr id="3" name="Shape 1"/>
            <p:cNvSpPr/>
            <p:nvPr/>
          </p:nvSpPr>
          <p:spPr>
            <a:xfrm>
              <a:off x="793790" y="3079075"/>
              <a:ext cx="8308300" cy="2989064"/>
            </a:xfrm>
            <a:prstGeom prst="roundRect">
              <a:avLst>
                <a:gd name="adj" fmla="val 996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4" name="Shape 2"/>
            <p:cNvSpPr/>
            <p:nvPr/>
          </p:nvSpPr>
          <p:spPr>
            <a:xfrm>
              <a:off x="793790" y="3079075"/>
              <a:ext cx="2769394" cy="3435548"/>
            </a:xfrm>
            <a:prstGeom prst="roundRect">
              <a:avLst>
                <a:gd name="adj" fmla="val 1075"/>
              </a:avLst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992148" y="3277433"/>
              <a:ext cx="237267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App Esencial</a:t>
              </a:r>
              <a:endParaRPr lang="en-US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992148" y="3785949"/>
              <a:ext cx="237267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3.000€ - 5.000€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992148" y="4282083"/>
              <a:ext cx="2372678" cy="15876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Hasta 5 pantallas, catálogo de productos/servicios e información de contacto. Ideal para pequeños comercios.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3563183" y="3079074"/>
              <a:ext cx="2769394" cy="3435547"/>
            </a:xfrm>
            <a:prstGeom prst="rect">
              <a:avLst/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9" name="Shape 7"/>
            <p:cNvSpPr/>
            <p:nvPr/>
          </p:nvSpPr>
          <p:spPr>
            <a:xfrm flipH="1">
              <a:off x="3517464" y="3079075"/>
              <a:ext cx="45719" cy="3435546"/>
            </a:xfrm>
            <a:prstGeom prst="roundRect">
              <a:avLst>
                <a:gd name="adj" fmla="val 130232"/>
              </a:avLst>
            </a:prstGeom>
            <a:solidFill>
              <a:srgbClr val="D4CEC3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3761542" y="3277433"/>
              <a:ext cx="237267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App Business</a:t>
              </a:r>
              <a:endParaRPr lang="en-US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3761542" y="3785949"/>
              <a:ext cx="237267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6.000€ - 12.000€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3761542" y="4282083"/>
              <a:ext cx="2372678" cy="15876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Sistema de reservas/citas, login de usuarios y panel de administración web para negocios establecidos.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332577" y="3079075"/>
              <a:ext cx="2769394" cy="3435548"/>
            </a:xfrm>
            <a:prstGeom prst="rect">
              <a:avLst/>
            </a:prstGeom>
            <a:solidFill>
              <a:srgbClr val="EEE8DD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2576" y="3079075"/>
              <a:ext cx="45719" cy="3435546"/>
            </a:xfrm>
            <a:prstGeom prst="roundRect">
              <a:avLst>
                <a:gd name="adj" fmla="val 130232"/>
              </a:avLst>
            </a:prstGeom>
            <a:solidFill>
              <a:srgbClr val="D4CEC3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530935" y="3277433"/>
              <a:ext cx="237267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App Premium</a:t>
              </a:r>
              <a:endParaRPr lang="en-US" sz="1600" b="1" dirty="0">
                <a:latin typeface="Aptos" panose="020B0004020202020204" pitchFamily="34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530935" y="3785949"/>
              <a:ext cx="237267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&gt;13.000€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530935" y="4282083"/>
              <a:ext cx="2372678" cy="15876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Desarrollo a medida con integración de pasarelas de pago, APIs externas y sistemas de fidelización complejos.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04DBD0F-9D9F-1873-19C6-120DFED550B4}"/>
              </a:ext>
            </a:extLst>
          </p:cNvPr>
          <p:cNvGrpSpPr/>
          <p:nvPr/>
        </p:nvGrpSpPr>
        <p:grpSpPr>
          <a:xfrm>
            <a:off x="9300567" y="3054191"/>
            <a:ext cx="4536043" cy="3435548"/>
            <a:chOff x="9450943" y="2855833"/>
            <a:chExt cx="4536043" cy="3435548"/>
          </a:xfrm>
        </p:grpSpPr>
        <p:sp>
          <p:nvSpPr>
            <p:cNvPr id="18" name="Shape 16"/>
            <p:cNvSpPr/>
            <p:nvPr/>
          </p:nvSpPr>
          <p:spPr>
            <a:xfrm>
              <a:off x="9450943" y="2855833"/>
              <a:ext cx="4536043" cy="3435548"/>
            </a:xfrm>
            <a:prstGeom prst="roundRect">
              <a:avLst>
                <a:gd name="adj" fmla="val 867"/>
              </a:avLst>
            </a:prstGeom>
            <a:solidFill>
              <a:srgbClr val="D3C5B6"/>
            </a:solidFill>
            <a:ln/>
          </p:spPr>
          <p:txBody>
            <a:bodyPr/>
            <a:lstStyle/>
            <a:p>
              <a:endParaRPr lang="es-ES" sz="1600">
                <a:latin typeface="Aptos" panose="020B0004020202020204" pitchFamily="34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9649301" y="3054191"/>
              <a:ext cx="2620804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 Semi Bold" pitchFamily="34" charset="-122"/>
                  <a:cs typeface="Gelasio Semi Bold" pitchFamily="34" charset="-120"/>
                </a:rPr>
                <a:t>Ingresos Recurrentes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649301" y="3562707"/>
              <a:ext cx="4139327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b="1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50€ - 150€/mes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9649301" y="4058841"/>
              <a:ext cx="4139327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Mantenimiento y soporte técnico prioritario, actualizaciones para nuevas versiones de sistemas operativos y corrección de errores.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9649301" y="5190053"/>
              <a:ext cx="4139327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600" dirty="0">
                  <a:latin typeface="Aptos" panose="020B0004020202020204" pitchFamily="34" charset="0"/>
                  <a:ea typeface="Gelasio" pitchFamily="34" charset="-122"/>
                  <a:cs typeface="Gelasio" pitchFamily="34" charset="-120"/>
                </a:rPr>
                <a:t>Clave para generar flujo de caja estable y relaciones a largo plazo.</a:t>
              </a:r>
              <a:endParaRPr lang="en-US" sz="1600" dirty="0"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</TotalTime>
  <Words>1298</Words>
  <Application>Microsoft Office PowerPoint</Application>
  <PresentationFormat>Personalizado</PresentationFormat>
  <Paragraphs>159</Paragraphs>
  <Slides>16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Garamond</vt:lpstr>
      <vt:lpstr>Aptos</vt:lpstr>
      <vt:lpstr>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RICARDO BAUTISTA</dc:creator>
  <cp:lastModifiedBy>RICARDO BAUTISTA</cp:lastModifiedBy>
  <cp:revision>2</cp:revision>
  <dcterms:created xsi:type="dcterms:W3CDTF">2026-02-02T20:42:50Z</dcterms:created>
  <dcterms:modified xsi:type="dcterms:W3CDTF">2026-02-02T21:51:22Z</dcterms:modified>
</cp:coreProperties>
</file>